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Assistant"/>
      <p:regular r:id="rId27"/>
      <p:bold r:id="rId28"/>
    </p:embeddedFont>
    <p:embeddedFont>
      <p:font typeface="Merriweathe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Assistant-bold.fntdata"/><Relationship Id="rId27" Type="http://schemas.openxmlformats.org/officeDocument/2006/relationships/font" Target="fonts/Assistan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italic.fntdata"/><Relationship Id="rId3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82eeaf545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82eeaf545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a82eeaf545_0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a82eeaf54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82eeaf545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a82eeaf54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82eeaf545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82eeaf54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82eeaf545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82eeaf54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82eeaf545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a82eeaf545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82eeaf545_0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82eeaf545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rot="-146016">
            <a:off x="-220578" y="-392354"/>
            <a:ext cx="18729171" cy="11071701"/>
          </a:xfrm>
          <a:custGeom>
            <a:rect b="b" l="l" r="r" t="t"/>
            <a:pathLst>
              <a:path extrusionOk="0"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088" l="-9548" r="-62586" t="-14709"/>
            </a:stretch>
          </a:blipFill>
          <a:ln>
            <a:noFill/>
          </a:ln>
        </p:spPr>
      </p:sp>
      <p:sp>
        <p:nvSpPr>
          <p:cNvPr id="85" name="Google Shape;85;p13"/>
          <p:cNvSpPr txBox="1"/>
          <p:nvPr/>
        </p:nvSpPr>
        <p:spPr>
          <a:xfrm>
            <a:off x="125250" y="389325"/>
            <a:ext cx="9631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SentimentScope: </a:t>
            </a:r>
            <a:endParaRPr b="1" i="1" sz="4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Deciphering the Spectrum of Human Emotions with NLP</a:t>
            </a:r>
            <a:endParaRPr b="1" i="1" sz="4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00150" y="2782838"/>
            <a:ext cx="674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Group : 9</a:t>
            </a:r>
            <a:endParaRPr sz="3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660900" y="4128950"/>
            <a:ext cx="7571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3000">
                <a:solidFill>
                  <a:srgbClr val="EFEF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 :</a:t>
            </a:r>
            <a:endParaRPr b="1" sz="3000">
              <a:solidFill>
                <a:srgbClr val="EFEFF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000">
                <a:solidFill>
                  <a:srgbClr val="EFEF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20341031 Md Impreeaj Hossain</a:t>
            </a:r>
            <a:endParaRPr sz="3000">
              <a:solidFill>
                <a:srgbClr val="EFEFF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000">
                <a:solidFill>
                  <a:srgbClr val="EFEF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20341016 Ridwanul Haque</a:t>
            </a:r>
            <a:endParaRPr sz="3000">
              <a:solidFill>
                <a:srgbClr val="EFEFF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000">
                <a:solidFill>
                  <a:srgbClr val="EFEF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20301356 Musaib Ibn Habib Mikdad</a:t>
            </a:r>
            <a:endParaRPr sz="3000">
              <a:solidFill>
                <a:srgbClr val="EFEFF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3000">
              <a:solidFill>
                <a:srgbClr val="EFEFF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3000">
              <a:solidFill>
                <a:srgbClr val="EFEFF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0" y="7844350"/>
            <a:ext cx="88935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ST: Farah Binta Haque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TA: Ehsanur Rahman Rhythm</a:t>
            </a:r>
            <a:endParaRPr sz="3000">
              <a:solidFill>
                <a:srgbClr val="EFEFF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/>
          <p:nvPr/>
        </p:nvSpPr>
        <p:spPr>
          <a:xfrm rot="5015114">
            <a:off x="9740863" y="2343404"/>
            <a:ext cx="15802157" cy="9423832"/>
          </a:xfrm>
          <a:custGeom>
            <a:rect b="b" l="l" r="r" t="t"/>
            <a:pathLst>
              <a:path extrusionOk="0"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22"/>
          <p:cNvSpPr txBox="1"/>
          <p:nvPr/>
        </p:nvSpPr>
        <p:spPr>
          <a:xfrm>
            <a:off x="3032253" y="3472650"/>
            <a:ext cx="50565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799">
                <a:latin typeface="Merriweather"/>
                <a:ea typeface="Merriweather"/>
                <a:cs typeface="Merriweather"/>
                <a:sym typeface="Merriweather"/>
              </a:rPr>
              <a:t>Methodology</a:t>
            </a:r>
            <a:endParaRPr b="1" i="1"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1643450" y="4747000"/>
            <a:ext cx="5766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>
                <a:latin typeface="Assistant"/>
                <a:ea typeface="Assistant"/>
                <a:cs typeface="Assistant"/>
                <a:sym typeface="Assistant"/>
              </a:rPr>
              <a:t>Utilizing Cutting-Edge NLP Tools: SentimentScope</a:t>
            </a:r>
            <a:endParaRPr sz="3800">
              <a:solidFill>
                <a:srgbClr val="FFFFFF"/>
              </a:solidFill>
              <a:highlight>
                <a:srgbClr val="34354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0" name="Google Shape;190;p22"/>
          <p:cNvGrpSpPr/>
          <p:nvPr/>
        </p:nvGrpSpPr>
        <p:grpSpPr>
          <a:xfrm>
            <a:off x="783312" y="313188"/>
            <a:ext cx="16721784" cy="9508225"/>
            <a:chOff x="0" y="-28575"/>
            <a:chExt cx="4065000" cy="2035238"/>
          </a:xfrm>
        </p:grpSpPr>
        <p:sp>
          <p:nvSpPr>
            <p:cNvPr id="191" name="Google Shape;191;p22"/>
            <p:cNvSpPr/>
            <p:nvPr/>
          </p:nvSpPr>
          <p:spPr>
            <a:xfrm>
              <a:off x="0" y="0"/>
              <a:ext cx="4064900" cy="2006663"/>
            </a:xfrm>
            <a:custGeom>
              <a:rect b="b" l="l" r="r" t="t"/>
              <a:pathLst>
                <a:path extrusionOk="0"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cap="sq" cmpd="sng" w="38100">
              <a:solidFill>
                <a:srgbClr val="202354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92" name="Google Shape;192;p22"/>
            <p:cNvSpPr txBox="1"/>
            <p:nvPr/>
          </p:nvSpPr>
          <p:spPr>
            <a:xfrm>
              <a:off x="0" y="-28575"/>
              <a:ext cx="4065000" cy="203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3" name="Google Shape;193;p22"/>
          <p:cNvCxnSpPr/>
          <p:nvPr/>
        </p:nvCxnSpPr>
        <p:spPr>
          <a:xfrm rot="10800000">
            <a:off x="8672325" y="1094550"/>
            <a:ext cx="20400" cy="7540800"/>
          </a:xfrm>
          <a:prstGeom prst="straightConnector1">
            <a:avLst/>
          </a:prstGeom>
          <a:noFill/>
          <a:ln cap="flat" cmpd="sng" w="38100">
            <a:solidFill>
              <a:srgbClr val="19225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" name="Google Shape;194;p22"/>
          <p:cNvSpPr/>
          <p:nvPr/>
        </p:nvSpPr>
        <p:spPr>
          <a:xfrm>
            <a:off x="8469396" y="777998"/>
            <a:ext cx="357187" cy="374229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8469396" y="1778011"/>
            <a:ext cx="357187" cy="374229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"/>
          <p:cNvSpPr txBox="1"/>
          <p:nvPr/>
        </p:nvSpPr>
        <p:spPr>
          <a:xfrm>
            <a:off x="9054100" y="778000"/>
            <a:ext cx="52605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Assigning mathematical values to profound states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97" name="Google Shape;197;p22"/>
          <p:cNvSpPr txBox="1"/>
          <p:nvPr/>
        </p:nvSpPr>
        <p:spPr>
          <a:xfrm>
            <a:off x="9054100" y="1778000"/>
            <a:ext cx="746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Assigning mathematical values to profound states &amp; efficient model training based on precise mark planning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2"/>
          <p:cNvSpPr/>
          <p:nvPr/>
        </p:nvSpPr>
        <p:spPr>
          <a:xfrm>
            <a:off x="8469388" y="2778025"/>
            <a:ext cx="357187" cy="374229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 txBox="1"/>
          <p:nvPr/>
        </p:nvSpPr>
        <p:spPr>
          <a:xfrm>
            <a:off x="9054100" y="2793325"/>
            <a:ext cx="633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Using TF-IDF Vectorization to convert textual data into numerical vectors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0" name="Google Shape;200;p22"/>
          <p:cNvSpPr txBox="1"/>
          <p:nvPr/>
        </p:nvSpPr>
        <p:spPr>
          <a:xfrm>
            <a:off x="9054100" y="3654850"/>
            <a:ext cx="576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Enhancing emotional expression identification through Multinomial N-gram models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3032253" y="2672868"/>
            <a:ext cx="443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22"/>
          <p:cNvCxnSpPr/>
          <p:nvPr/>
        </p:nvCxnSpPr>
        <p:spPr>
          <a:xfrm rot="10800000">
            <a:off x="-7687792" y="4439071"/>
            <a:ext cx="15156557" cy="0"/>
          </a:xfrm>
          <a:prstGeom prst="straightConnector1">
            <a:avLst/>
          </a:prstGeom>
          <a:noFill/>
          <a:ln cap="flat" cmpd="sng" w="76200">
            <a:solidFill>
              <a:srgbClr val="C23A9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22"/>
          <p:cNvSpPr/>
          <p:nvPr/>
        </p:nvSpPr>
        <p:spPr>
          <a:xfrm>
            <a:off x="8484900" y="3654838"/>
            <a:ext cx="357187" cy="374229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8469388" y="4531663"/>
            <a:ext cx="357187" cy="374229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9054100" y="4439050"/>
            <a:ext cx="692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Integration of KNN and Credulous Bayes models &amp; learning from a diverse emotion dataset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8469388" y="5531675"/>
            <a:ext cx="357187" cy="374229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 txBox="1"/>
          <p:nvPr/>
        </p:nvSpPr>
        <p:spPr>
          <a:xfrm>
            <a:off x="9054100" y="5407750"/>
            <a:ext cx="799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Comprehensive evaluation of strengths and improvement opportunities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2023850" y="4795625"/>
            <a:ext cx="55623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Utilizing Cutting-Edge NLP Tools: SentimentScope</a:t>
            </a:r>
            <a:endParaRPr sz="3800">
              <a:solidFill>
                <a:srgbClr val="FFFFFF"/>
              </a:solidFill>
              <a:highlight>
                <a:srgbClr val="343541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2677050" y="3449400"/>
            <a:ext cx="576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Methodology</a:t>
            </a:r>
            <a:endParaRPr i="1" sz="4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8493625" y="6531663"/>
            <a:ext cx="357187" cy="374229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2"/>
          <p:cNvSpPr txBox="1"/>
          <p:nvPr/>
        </p:nvSpPr>
        <p:spPr>
          <a:xfrm>
            <a:off x="9054100" y="6376450"/>
            <a:ext cx="799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Hyperparameter tuning and logic class reduction for enhanced model parameters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9054100" y="7345150"/>
            <a:ext cx="777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Essential for real-time information processing &amp; monitoring and decoding online emotional patterns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22"/>
          <p:cNvSpPr/>
          <p:nvPr/>
        </p:nvSpPr>
        <p:spPr>
          <a:xfrm>
            <a:off x="8484900" y="7408488"/>
            <a:ext cx="357187" cy="374229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9054100" y="8170400"/>
            <a:ext cx="799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Advancing NLP research &amp;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Valuable insights for businesses and mental health surveillance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8493625" y="8285313"/>
            <a:ext cx="357187" cy="374229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/>
          <p:nvPr/>
        </p:nvSpPr>
        <p:spPr>
          <a:xfrm rot="8100000">
            <a:off x="-5281063" y="-2431920"/>
            <a:ext cx="16893429" cy="10074627"/>
          </a:xfrm>
          <a:custGeom>
            <a:rect b="b" l="l" r="r" t="t"/>
            <a:pathLst>
              <a:path extrusionOk="0" h="10074627" w="16893429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1" name="Google Shape;221;p23"/>
          <p:cNvGrpSpPr/>
          <p:nvPr/>
        </p:nvGrpSpPr>
        <p:grpSpPr>
          <a:xfrm>
            <a:off x="1566398" y="1225479"/>
            <a:ext cx="15434019" cy="7727595"/>
            <a:chOff x="0" y="-28575"/>
            <a:chExt cx="4064900" cy="2035238"/>
          </a:xfrm>
        </p:grpSpPr>
        <p:sp>
          <p:nvSpPr>
            <p:cNvPr id="222" name="Google Shape;222;p23"/>
            <p:cNvSpPr/>
            <p:nvPr/>
          </p:nvSpPr>
          <p:spPr>
            <a:xfrm>
              <a:off x="0" y="0"/>
              <a:ext cx="4064900" cy="2006663"/>
            </a:xfrm>
            <a:custGeom>
              <a:rect b="b" l="l" r="r" t="t"/>
              <a:pathLst>
                <a:path extrusionOk="0"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cap="sq" cmpd="sng" w="38100">
              <a:solidFill>
                <a:srgbClr val="202354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23" name="Google Shape;223;p23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23"/>
          <p:cNvSpPr txBox="1"/>
          <p:nvPr/>
        </p:nvSpPr>
        <p:spPr>
          <a:xfrm>
            <a:off x="4691519" y="6522102"/>
            <a:ext cx="487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 txBox="1"/>
          <p:nvPr/>
        </p:nvSpPr>
        <p:spPr>
          <a:xfrm>
            <a:off x="4691519" y="4960302"/>
            <a:ext cx="373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 txBox="1"/>
          <p:nvPr/>
        </p:nvSpPr>
        <p:spPr>
          <a:xfrm>
            <a:off x="4691519" y="4509458"/>
            <a:ext cx="373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 txBox="1"/>
          <p:nvPr/>
        </p:nvSpPr>
        <p:spPr>
          <a:xfrm>
            <a:off x="4691519" y="6972947"/>
            <a:ext cx="373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10791591" y="4960302"/>
            <a:ext cx="381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"/>
          <p:cNvSpPr txBox="1"/>
          <p:nvPr/>
        </p:nvSpPr>
        <p:spPr>
          <a:xfrm>
            <a:off x="10791591" y="4509458"/>
            <a:ext cx="4074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3"/>
          <p:cNvSpPr txBox="1"/>
          <p:nvPr/>
        </p:nvSpPr>
        <p:spPr>
          <a:xfrm>
            <a:off x="10791591" y="6972947"/>
            <a:ext cx="365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3423303" y="3011793"/>
            <a:ext cx="1144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5738454" y="3940268"/>
            <a:ext cx="7089900" cy="23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7200">
                <a:latin typeface="Merriweather"/>
                <a:ea typeface="Merriweather"/>
                <a:cs typeface="Merriweather"/>
                <a:sym typeface="Merriweather"/>
              </a:rPr>
              <a:t>Result </a:t>
            </a:r>
            <a:r>
              <a:rPr b="1" i="1" lang="en-US" sz="7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&amp; Analysis</a:t>
            </a:r>
            <a:endParaRPr b="1" i="1" sz="72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/>
        </p:nvSpPr>
        <p:spPr>
          <a:xfrm>
            <a:off x="2319700" y="1114750"/>
            <a:ext cx="12951000" cy="84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➢"/>
            </a:pP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A thorough analysis of sentiment classification models where four classifiers tested including  KNeighbors Classifier, MultinomialNB, and Random Forest Classifier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➢"/>
            </a:pP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Moderate precision across six classes where precision: Class 0 (0.43), Class 2 (0.52), Class 11 (0.96) &amp; relatively low F1 score (0.36)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➢"/>
            </a:pP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Further work needed for harmonic mean precision/recall improvement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➢"/>
            </a:pP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Class 11 recall high (0.86) where F1 score modest (0.35) indicates need for improved precision/recall balance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➢"/>
            </a:pP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Exceptional precision for some classes (e.g., class 1, classes 6-10) where high precision didn't translate to high recall or F1 scores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➢"/>
            </a:pP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Class 7: Balanced performance (recall 0.73, F1 score 0.39) &amp; Class 11: Balanced performance (recall 0.49, F1 score 0.38)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➢"/>
            </a:pP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More uniform results across metrics &amp; balanced precision-recall tradeoffs for classes 7 and 11 (F1 scores of 0.39 and 0.42) 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➢"/>
            </a:pP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Collective findings highlight difficulties in text-based emotion detection &amp; concerns about potential dataset biases, particularly in Class 11's consistent performance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➢"/>
            </a:pP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Examined patterns in emotion detection in textual information &amp; tested efficiency of KNeighbors Classifier, MultinomialNB, and Random Forest Classifier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➢"/>
            </a:pP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Utilized confusion matrix images for clear analysis &amp; demonstrated models' effectiveness and functional aspects in sentiment analysis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/>
          <p:nvPr/>
        </p:nvSpPr>
        <p:spPr>
          <a:xfrm>
            <a:off x="0" y="-266400"/>
            <a:ext cx="18516600" cy="10544175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043" l="-27045" r="0" t="0"/>
            </a:stretch>
          </a:blipFill>
          <a:ln>
            <a:noFill/>
          </a:ln>
        </p:spPr>
      </p:sp>
      <p:grpSp>
        <p:nvGrpSpPr>
          <p:cNvPr id="243" name="Google Shape;243;p25"/>
          <p:cNvGrpSpPr/>
          <p:nvPr/>
        </p:nvGrpSpPr>
        <p:grpSpPr>
          <a:xfrm>
            <a:off x="823775" y="245900"/>
            <a:ext cx="17069971" cy="9701007"/>
            <a:chOff x="0" y="-28575"/>
            <a:chExt cx="4065634" cy="1526876"/>
          </a:xfrm>
        </p:grpSpPr>
        <p:sp>
          <p:nvSpPr>
            <p:cNvPr id="244" name="Google Shape;244;p25"/>
            <p:cNvSpPr/>
            <p:nvPr/>
          </p:nvSpPr>
          <p:spPr>
            <a:xfrm>
              <a:off x="0" y="0"/>
              <a:ext cx="4065634" cy="1498301"/>
            </a:xfrm>
            <a:custGeom>
              <a:rect b="b" l="l" r="r" t="t"/>
              <a:pathLst>
                <a:path extrusionOk="0" h="1498301" w="4065634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</p:sp>
        <p:sp>
          <p:nvSpPr>
            <p:cNvPr id="245" name="Google Shape;245;p25"/>
            <p:cNvSpPr txBox="1"/>
            <p:nvPr/>
          </p:nvSpPr>
          <p:spPr>
            <a:xfrm>
              <a:off x="0" y="-28575"/>
              <a:ext cx="4065633" cy="15268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25"/>
          <p:cNvSpPr txBox="1"/>
          <p:nvPr/>
        </p:nvSpPr>
        <p:spPr>
          <a:xfrm>
            <a:off x="9487963" y="591538"/>
            <a:ext cx="61857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5899">
                <a:latin typeface="Merriweather"/>
                <a:ea typeface="Merriweather"/>
                <a:cs typeface="Merriweather"/>
                <a:sym typeface="Merriweather"/>
              </a:rPr>
              <a:t>Limitation</a:t>
            </a:r>
            <a:endParaRPr b="1" i="1"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9771225" y="1730950"/>
            <a:ext cx="7835400" cy="8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➔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Enquiry into sentiment classification algorithms reveals significant shortcomings.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➔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Notably, KNeig</a:t>
            </a: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hbors Classifier shows an F1 score of 0.36, highlighti</a:t>
            </a: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ng a significant imbalance between recall and accuracy.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➔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Inconsistencies in recognizing genuine positives, particularly in classes 4, 6, and 9.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➔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Indications of fundamental flaws in classifying specific emotional expressions.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➔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Significant misclassification, with a notable number of examples assigned incorrectly to class 11.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➔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Models demonstrate high accuracy but low recall and F1 scores, indicating potential overfitting.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➔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Raises questions about their ability to generalize across diverse datasets.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➔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Urgent need for model enhancement to improve precision and generalizability.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➔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Address specific issues in classifiers to improve accuracy, recall, and generalization.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➔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Consider diversifying and balancing the dataset to mitigate biases.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8" name="Google Shape;248;p25"/>
          <p:cNvCxnSpPr/>
          <p:nvPr/>
        </p:nvCxnSpPr>
        <p:spPr>
          <a:xfrm rot="10800000">
            <a:off x="9364973" y="1615288"/>
            <a:ext cx="10218600" cy="0"/>
          </a:xfrm>
          <a:prstGeom prst="straightConnector1">
            <a:avLst/>
          </a:prstGeom>
          <a:noFill/>
          <a:ln cap="flat" cmpd="sng" w="76200">
            <a:solidFill>
              <a:srgbClr val="C23A9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9" name="Google Shape;2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425" y="2402237"/>
            <a:ext cx="6981401" cy="64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/>
          <p:nvPr/>
        </p:nvSpPr>
        <p:spPr>
          <a:xfrm rot="2923865">
            <a:off x="10983650" y="-1054053"/>
            <a:ext cx="15802157" cy="9423832"/>
          </a:xfrm>
          <a:custGeom>
            <a:rect b="b" l="l" r="r" t="t"/>
            <a:pathLst>
              <a:path extrusionOk="0"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5" name="Google Shape;255;p26"/>
          <p:cNvGrpSpPr/>
          <p:nvPr/>
        </p:nvGrpSpPr>
        <p:grpSpPr>
          <a:xfrm>
            <a:off x="1566400" y="409839"/>
            <a:ext cx="18417249" cy="9467317"/>
            <a:chOff x="0" y="-28575"/>
            <a:chExt cx="4064900" cy="2035238"/>
          </a:xfrm>
        </p:grpSpPr>
        <p:sp>
          <p:nvSpPr>
            <p:cNvPr id="256" name="Google Shape;256;p26"/>
            <p:cNvSpPr/>
            <p:nvPr/>
          </p:nvSpPr>
          <p:spPr>
            <a:xfrm>
              <a:off x="0" y="0"/>
              <a:ext cx="4064900" cy="2006663"/>
            </a:xfrm>
            <a:custGeom>
              <a:rect b="b" l="l" r="r" t="t"/>
              <a:pathLst>
                <a:path extrusionOk="0"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cap="sq" cmpd="sng" w="38100">
              <a:solidFill>
                <a:srgbClr val="202354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57" name="Google Shape;257;p26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8" name="Google Shape;258;p26"/>
          <p:cNvCxnSpPr/>
          <p:nvPr/>
        </p:nvCxnSpPr>
        <p:spPr>
          <a:xfrm>
            <a:off x="3307028" y="4205366"/>
            <a:ext cx="11291300" cy="0"/>
          </a:xfrm>
          <a:prstGeom prst="straightConnector1">
            <a:avLst/>
          </a:prstGeom>
          <a:noFill/>
          <a:ln cap="flat" cmpd="sng" w="76200">
            <a:solidFill>
              <a:srgbClr val="20235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26"/>
          <p:cNvSpPr/>
          <p:nvPr/>
        </p:nvSpPr>
        <p:spPr>
          <a:xfrm rot="5400000">
            <a:off x="14597999" y="4027702"/>
            <a:ext cx="411877" cy="431528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 rot="5400000">
            <a:off x="12046075" y="4027702"/>
            <a:ext cx="411877" cy="431528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 rot="5400000">
            <a:off x="9081335" y="4027702"/>
            <a:ext cx="411877" cy="431528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 rot="5400000">
            <a:off x="6241430" y="3989602"/>
            <a:ext cx="411877" cy="431528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/>
          <p:nvPr/>
        </p:nvSpPr>
        <p:spPr>
          <a:xfrm rot="5400000">
            <a:off x="3278124" y="4027702"/>
            <a:ext cx="411877" cy="431528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6"/>
          <p:cNvSpPr txBox="1"/>
          <p:nvPr/>
        </p:nvSpPr>
        <p:spPr>
          <a:xfrm>
            <a:off x="3073528" y="4991744"/>
            <a:ext cx="2449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Advancements achieved through the investigation of emotion analysis &amp; utilization of various classification algorithms.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65" name="Google Shape;265;p26"/>
          <p:cNvSpPr txBox="1"/>
          <p:nvPr/>
        </p:nvSpPr>
        <p:spPr>
          <a:xfrm>
            <a:off x="5893700" y="4991750"/>
            <a:ext cx="2245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Notable progress in obtaining accuracy, especially in specific emotion classes.</a:t>
            </a:r>
            <a:endParaRPr sz="2000"/>
          </a:p>
        </p:txBody>
      </p:sp>
      <p:sp>
        <p:nvSpPr>
          <p:cNvPr id="266" name="Google Shape;266;p26"/>
          <p:cNvSpPr txBox="1"/>
          <p:nvPr/>
        </p:nvSpPr>
        <p:spPr>
          <a:xfrm>
            <a:off x="8621679" y="4991744"/>
            <a:ext cx="2449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Classifier Challenges:Random Forest, MultinomialNB, and KNeighbors classifiers exhibit inconsistent results.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67" name="Google Shape;267;p26"/>
          <p:cNvSpPr txBox="1"/>
          <p:nvPr/>
        </p:nvSpPr>
        <p:spPr>
          <a:xfrm>
            <a:off x="11553054" y="4827819"/>
            <a:ext cx="2449200" cy="30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Difficulty in achieving a balance, highlighted by low F1 scores and in accurately categorizing emotions evident in misclassification rates and potential overfitting</a:t>
            </a:r>
            <a:endParaRPr sz="2000"/>
          </a:p>
        </p:txBody>
      </p:sp>
      <p:sp>
        <p:nvSpPr>
          <p:cNvPr id="268" name="Google Shape;268;p26"/>
          <p:cNvSpPr txBox="1"/>
          <p:nvPr/>
        </p:nvSpPr>
        <p:spPr>
          <a:xfrm>
            <a:off x="4154136" y="1786052"/>
            <a:ext cx="104442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143" u="sng">
                <a:solidFill>
                  <a:srgbClr val="010101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b="1" i="1" sz="2300" u="sng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9" name="Google Shape;269;p26"/>
          <p:cNvSpPr txBox="1"/>
          <p:nvPr/>
        </p:nvSpPr>
        <p:spPr>
          <a:xfrm>
            <a:off x="14484425" y="4806950"/>
            <a:ext cx="3047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Emphasizes the necessity for developing more robust models which should </a:t>
            </a:r>
            <a:r>
              <a:rPr lang="en-US" sz="2000"/>
              <a:t>n</a:t>
            </a:r>
            <a:r>
              <a:rPr lang="en-US" sz="2000"/>
              <a:t>avigate the intricacies of human emotional expression in digital communication.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/>
          <p:nvPr/>
        </p:nvSpPr>
        <p:spPr>
          <a:xfrm rot="-146016">
            <a:off x="-214078" y="-383716"/>
            <a:ext cx="18729171" cy="11071701"/>
          </a:xfrm>
          <a:custGeom>
            <a:rect b="b" l="l" r="r" t="t"/>
            <a:pathLst>
              <a:path extrusionOk="0"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087" l="-9548" r="-62592" t="-14707"/>
            </a:stretch>
          </a:blipFill>
          <a:ln>
            <a:noFill/>
          </a:ln>
        </p:spPr>
      </p:sp>
      <p:sp>
        <p:nvSpPr>
          <p:cNvPr id="275" name="Google Shape;275;p27"/>
          <p:cNvSpPr txBox="1"/>
          <p:nvPr/>
        </p:nvSpPr>
        <p:spPr>
          <a:xfrm>
            <a:off x="143425" y="765801"/>
            <a:ext cx="114429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38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1" lang="en-US" sz="6500" u="sng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Future work</a:t>
            </a:r>
            <a:endParaRPr sz="1100"/>
          </a:p>
        </p:txBody>
      </p:sp>
      <p:sp>
        <p:nvSpPr>
          <p:cNvPr id="276" name="Google Shape;276;p27"/>
          <p:cNvSpPr txBox="1"/>
          <p:nvPr/>
        </p:nvSpPr>
        <p:spPr>
          <a:xfrm>
            <a:off x="245900" y="2622975"/>
            <a:ext cx="118035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❏"/>
            </a:pPr>
            <a:r>
              <a:rPr lang="en-US" sz="3000">
                <a:solidFill>
                  <a:schemeClr val="lt1"/>
                </a:solidFill>
              </a:rPr>
              <a:t>Challenges in NLP Feeling Examination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❏"/>
            </a:pPr>
            <a:r>
              <a:rPr lang="en-US" sz="3000">
                <a:solidFill>
                  <a:schemeClr val="lt1"/>
                </a:solidFill>
              </a:rPr>
              <a:t>Addressing the Challenges including complex ensemble methods, broader range of data &amp; researching Hybrid Models.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❏"/>
            </a:pPr>
            <a:r>
              <a:rPr lang="en-US" sz="3000">
                <a:solidFill>
                  <a:schemeClr val="lt1"/>
                </a:solidFill>
              </a:rPr>
              <a:t>Ensuring Generalizability and Fairness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❏"/>
            </a:pPr>
            <a:r>
              <a:rPr lang="en-US" sz="3000">
                <a:solidFill>
                  <a:schemeClr val="lt1"/>
                </a:solidFill>
              </a:rPr>
              <a:t>Advancing Deep Learning Strategies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❏"/>
            </a:pPr>
            <a:r>
              <a:rPr lang="en-US" sz="3000">
                <a:solidFill>
                  <a:schemeClr val="lt1"/>
                </a:solidFill>
              </a:rPr>
              <a:t>Context-Oriented Mindfulness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❏"/>
            </a:pPr>
            <a:r>
              <a:rPr lang="en-US" sz="3000">
                <a:solidFill>
                  <a:schemeClr val="lt1"/>
                </a:solidFill>
              </a:rPr>
              <a:t>Improved Understanding and Engagement with Human Emotions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/>
        </p:nvSpPr>
        <p:spPr>
          <a:xfrm>
            <a:off x="7032850" y="0"/>
            <a:ext cx="3258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References</a:t>
            </a:r>
            <a:endParaRPr b="1" i="1" sz="4400" u="sng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199200" y="1210975"/>
            <a:ext cx="17889600" cy="89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P. Nandwani and R. A. Verma, “A review on sentiment analysis and emotion detection from text,” Social Network Analysis and Mining, vol. 11, no. 81, 2021. </a:t>
            </a: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J. Deng and F. Ren, “Multi-label emotion detection via emotion-specified feature extraction and emotion correlation learning,” IEEE Transactions on Affective Computing, vol. 14, no. 1, pp. 475–486, 2023. </a:t>
            </a: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B. Probierz, J. Kozak, and P. Juszczuk, Emotion Detection from Text in Social Networks, pp. 358–370. 09 2023.</a:t>
            </a: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[4] S. K. Singh, R. K. Thakur, S. Kumar, and R. Anand, “Deep learning and machine learning based facial emotion detection using cnn,” in 2022 9th International Conference on Computing for Sustainable Global Development (INDIACom), pp. 530–535, 2022. </a:t>
            </a: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A. Jaiswal, A. Krishnama Raju, and S. Deb, “Facial emotion detection using deep learning,” in 2020 International Conference for Emerging Technology (INCET), pp. 1–5, 2022. </a:t>
            </a: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A. Dixit, M. Vashishtha, and K. Guleri, “An ai based formulated feedback-system for interpreting conclusive emotions for a group of people,” in 2022 IEEE Global Conference on Computing, Power and Communication Technologies (GlobConPT), pp. 1–5, 2022.</a:t>
            </a: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[7] M. Healy, R. Donovan, P. Walsh, and H. Zheng, “A machine learning emotion detection platform to support affective well being,” in 2018 IEEE International Conference on Bioinformatics and Biomedicine (BIBM), pp. 2694–2700, 2022. </a:t>
            </a: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 “St-scgnn: A spatio-temporal self-constructing graph neural network for cross-subject eeg-based emotion recognition and consciousness detection,” IEEE Journal of Biomedical and Health Informatics, vol. PP, pp. 1–12, 11 2023.</a:t>
            </a: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[9] G. R. Kumar, D. S. Rao, N. Rajasekhar, R. Ch, C. Rohini, R. Tene, and N. Mangathayaru, Emotion Detection Using Machine Learning and Deep Learning, pp. 705–715. Springer, 09 2023.</a:t>
            </a: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[10] S. L. Happy, A. Dasgupta, P. Patnaik, and A. Routray, “Automated alertness and emotion detection for empathic feedback during e-learning,” in 2013 IEEE Fifth International Conference on Technology for Education (t4e 2013), pp. 47–50, 2023</a:t>
            </a: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/>
          <p:nvPr/>
        </p:nvSpPr>
        <p:spPr>
          <a:xfrm>
            <a:off x="3713082" y="4937088"/>
            <a:ext cx="209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88" name="Google Shape;288;p29"/>
          <p:cNvSpPr txBox="1"/>
          <p:nvPr/>
        </p:nvSpPr>
        <p:spPr>
          <a:xfrm>
            <a:off x="3628845" y="4007778"/>
            <a:ext cx="226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89" name="Google Shape;289;p29"/>
          <p:cNvSpPr txBox="1"/>
          <p:nvPr/>
        </p:nvSpPr>
        <p:spPr>
          <a:xfrm>
            <a:off x="6494302" y="4007778"/>
            <a:ext cx="226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90" name="Google Shape;290;p29"/>
          <p:cNvSpPr txBox="1"/>
          <p:nvPr/>
        </p:nvSpPr>
        <p:spPr>
          <a:xfrm>
            <a:off x="9426922" y="4007778"/>
            <a:ext cx="226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91" name="Google Shape;291;p29"/>
          <p:cNvSpPr txBox="1"/>
          <p:nvPr/>
        </p:nvSpPr>
        <p:spPr>
          <a:xfrm>
            <a:off x="12359215" y="4007778"/>
            <a:ext cx="226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92" name="Google Shape;292;p29"/>
          <p:cNvSpPr txBox="1"/>
          <p:nvPr/>
        </p:nvSpPr>
        <p:spPr>
          <a:xfrm>
            <a:off x="6662774" y="4937088"/>
            <a:ext cx="20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93" name="Google Shape;293;p29"/>
          <p:cNvSpPr txBox="1"/>
          <p:nvPr/>
        </p:nvSpPr>
        <p:spPr>
          <a:xfrm>
            <a:off x="9612467" y="4937088"/>
            <a:ext cx="209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94" name="Google Shape;294;p29"/>
          <p:cNvSpPr txBox="1"/>
          <p:nvPr/>
        </p:nvSpPr>
        <p:spPr>
          <a:xfrm>
            <a:off x="12562160" y="4937088"/>
            <a:ext cx="20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95" name="Google Shape;295;p29"/>
          <p:cNvSpPr txBox="1"/>
          <p:nvPr/>
        </p:nvSpPr>
        <p:spPr>
          <a:xfrm>
            <a:off x="3713082" y="7030822"/>
            <a:ext cx="20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96" name="Google Shape;296;p29"/>
          <p:cNvSpPr txBox="1"/>
          <p:nvPr/>
        </p:nvSpPr>
        <p:spPr>
          <a:xfrm>
            <a:off x="3628845" y="6101511"/>
            <a:ext cx="226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97" name="Google Shape;297;p29"/>
          <p:cNvSpPr txBox="1"/>
          <p:nvPr/>
        </p:nvSpPr>
        <p:spPr>
          <a:xfrm>
            <a:off x="6494302" y="6101511"/>
            <a:ext cx="226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98" name="Google Shape;298;p29"/>
          <p:cNvSpPr txBox="1"/>
          <p:nvPr/>
        </p:nvSpPr>
        <p:spPr>
          <a:xfrm>
            <a:off x="9426922" y="6101511"/>
            <a:ext cx="226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99" name="Google Shape;299;p29"/>
          <p:cNvSpPr txBox="1"/>
          <p:nvPr/>
        </p:nvSpPr>
        <p:spPr>
          <a:xfrm>
            <a:off x="12359215" y="6101511"/>
            <a:ext cx="226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0" name="Google Shape;300;p29"/>
          <p:cNvSpPr txBox="1"/>
          <p:nvPr/>
        </p:nvSpPr>
        <p:spPr>
          <a:xfrm>
            <a:off x="6662774" y="7030822"/>
            <a:ext cx="20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01" name="Google Shape;301;p29"/>
          <p:cNvSpPr txBox="1"/>
          <p:nvPr/>
        </p:nvSpPr>
        <p:spPr>
          <a:xfrm>
            <a:off x="9612467" y="7030822"/>
            <a:ext cx="20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02" name="Google Shape;302;p29"/>
          <p:cNvSpPr txBox="1"/>
          <p:nvPr/>
        </p:nvSpPr>
        <p:spPr>
          <a:xfrm>
            <a:off x="12562160" y="7030822"/>
            <a:ext cx="20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03" name="Google Shape;303;p29"/>
          <p:cNvSpPr txBox="1"/>
          <p:nvPr/>
        </p:nvSpPr>
        <p:spPr>
          <a:xfrm>
            <a:off x="3838649" y="1977800"/>
            <a:ext cx="1061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9"/>
          <p:cNvSpPr txBox="1"/>
          <p:nvPr/>
        </p:nvSpPr>
        <p:spPr>
          <a:xfrm>
            <a:off x="3838615" y="2876325"/>
            <a:ext cx="1061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9"/>
          <p:cNvSpPr txBox="1"/>
          <p:nvPr/>
        </p:nvSpPr>
        <p:spPr>
          <a:xfrm>
            <a:off x="4986197" y="1062100"/>
            <a:ext cx="7108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700"/>
          </a:p>
        </p:txBody>
      </p:sp>
      <p:sp>
        <p:nvSpPr>
          <p:cNvPr id="306" name="Google Shape;306;p29"/>
          <p:cNvSpPr txBox="1"/>
          <p:nvPr/>
        </p:nvSpPr>
        <p:spPr>
          <a:xfrm>
            <a:off x="3838650" y="9452425"/>
            <a:ext cx="209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07" name="Google Shape;307;p29"/>
          <p:cNvSpPr txBox="1"/>
          <p:nvPr/>
        </p:nvSpPr>
        <p:spPr>
          <a:xfrm>
            <a:off x="3754345" y="8379653"/>
            <a:ext cx="226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8" name="Google Shape;308;p29"/>
          <p:cNvSpPr txBox="1"/>
          <p:nvPr/>
        </p:nvSpPr>
        <p:spPr>
          <a:xfrm>
            <a:off x="2655750" y="457950"/>
            <a:ext cx="1414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838649" y="1526975"/>
            <a:ext cx="1061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3663496" y="2097650"/>
            <a:ext cx="11422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4"/>
          <p:cNvCxnSpPr/>
          <p:nvPr/>
        </p:nvCxnSpPr>
        <p:spPr>
          <a:xfrm rot="10800000">
            <a:off x="3508200" y="1953450"/>
            <a:ext cx="10143600" cy="1500"/>
          </a:xfrm>
          <a:prstGeom prst="straightConnector1">
            <a:avLst/>
          </a:prstGeom>
          <a:noFill/>
          <a:ln cap="flat" cmpd="sng" w="76200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14"/>
          <p:cNvSpPr txBox="1"/>
          <p:nvPr/>
        </p:nvSpPr>
        <p:spPr>
          <a:xfrm>
            <a:off x="4986197" y="611275"/>
            <a:ext cx="7108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>
                <a:solidFill>
                  <a:srgbClr val="FFFFFF"/>
                </a:solidFill>
              </a:rPr>
              <a:t>Outline</a:t>
            </a:r>
            <a:endParaRPr sz="7700"/>
          </a:p>
        </p:txBody>
      </p:sp>
      <p:sp>
        <p:nvSpPr>
          <p:cNvPr id="97" name="Google Shape;97;p14"/>
          <p:cNvSpPr txBox="1"/>
          <p:nvPr/>
        </p:nvSpPr>
        <p:spPr>
          <a:xfrm>
            <a:off x="3695224" y="1199125"/>
            <a:ext cx="1061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3695190" y="2097650"/>
            <a:ext cx="1061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2112638" y="3962498"/>
            <a:ext cx="249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Introduction</a:t>
            </a:r>
            <a:endParaRPr sz="2800"/>
          </a:p>
        </p:txBody>
      </p:sp>
      <p:sp>
        <p:nvSpPr>
          <p:cNvPr id="100" name="Google Shape;100;p14"/>
          <p:cNvSpPr txBox="1"/>
          <p:nvPr/>
        </p:nvSpPr>
        <p:spPr>
          <a:xfrm>
            <a:off x="2012325" y="2852750"/>
            <a:ext cx="2697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</a:rPr>
              <a:t>01</a:t>
            </a:r>
            <a:endParaRPr b="1"/>
          </a:p>
        </p:txBody>
      </p:sp>
      <p:sp>
        <p:nvSpPr>
          <p:cNvPr id="101" name="Google Shape;101;p14"/>
          <p:cNvSpPr txBox="1"/>
          <p:nvPr/>
        </p:nvSpPr>
        <p:spPr>
          <a:xfrm>
            <a:off x="5424626" y="2852750"/>
            <a:ext cx="2697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</a:rPr>
              <a:t>02</a:t>
            </a:r>
            <a:endParaRPr b="1"/>
          </a:p>
        </p:txBody>
      </p:sp>
      <p:sp>
        <p:nvSpPr>
          <p:cNvPr id="102" name="Google Shape;102;p14"/>
          <p:cNvSpPr txBox="1"/>
          <p:nvPr/>
        </p:nvSpPr>
        <p:spPr>
          <a:xfrm>
            <a:off x="8916908" y="2852750"/>
            <a:ext cx="2697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</a:rPr>
              <a:t>03</a:t>
            </a:r>
            <a:endParaRPr b="1"/>
          </a:p>
        </p:txBody>
      </p:sp>
      <p:sp>
        <p:nvSpPr>
          <p:cNvPr id="103" name="Google Shape;103;p14"/>
          <p:cNvSpPr txBox="1"/>
          <p:nvPr/>
        </p:nvSpPr>
        <p:spPr>
          <a:xfrm>
            <a:off x="12408801" y="2852750"/>
            <a:ext cx="2697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</a:rPr>
              <a:t>04</a:t>
            </a:r>
            <a:endParaRPr b="1"/>
          </a:p>
        </p:txBody>
      </p:sp>
      <p:sp>
        <p:nvSpPr>
          <p:cNvPr id="104" name="Google Shape;104;p14"/>
          <p:cNvSpPr txBox="1"/>
          <p:nvPr/>
        </p:nvSpPr>
        <p:spPr>
          <a:xfrm>
            <a:off x="5625250" y="3962498"/>
            <a:ext cx="24972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Literature Review</a:t>
            </a:r>
            <a:endParaRPr sz="2400"/>
          </a:p>
        </p:txBody>
      </p:sp>
      <p:sp>
        <p:nvSpPr>
          <p:cNvPr id="105" name="Google Shape;105;p14"/>
          <p:cNvSpPr txBox="1"/>
          <p:nvPr/>
        </p:nvSpPr>
        <p:spPr>
          <a:xfrm>
            <a:off x="9137863" y="3962498"/>
            <a:ext cx="249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Dataset</a:t>
            </a:r>
            <a:endParaRPr sz="2800"/>
          </a:p>
        </p:txBody>
      </p:sp>
      <p:sp>
        <p:nvSpPr>
          <p:cNvPr id="106" name="Google Shape;106;p14"/>
          <p:cNvSpPr txBox="1"/>
          <p:nvPr/>
        </p:nvSpPr>
        <p:spPr>
          <a:xfrm>
            <a:off x="12650476" y="3962498"/>
            <a:ext cx="249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Methodology</a:t>
            </a:r>
            <a:endParaRPr sz="2400"/>
          </a:p>
        </p:txBody>
      </p:sp>
      <p:sp>
        <p:nvSpPr>
          <p:cNvPr id="107" name="Google Shape;107;p14"/>
          <p:cNvSpPr txBox="1"/>
          <p:nvPr/>
        </p:nvSpPr>
        <p:spPr>
          <a:xfrm>
            <a:off x="2112638" y="6462759"/>
            <a:ext cx="24972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Result and Analysis</a:t>
            </a:r>
            <a:endParaRPr sz="2400"/>
          </a:p>
        </p:txBody>
      </p:sp>
      <p:sp>
        <p:nvSpPr>
          <p:cNvPr id="108" name="Google Shape;108;p14"/>
          <p:cNvSpPr txBox="1"/>
          <p:nvPr/>
        </p:nvSpPr>
        <p:spPr>
          <a:xfrm>
            <a:off x="2012325" y="5353010"/>
            <a:ext cx="2697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</a:rPr>
              <a:t>05</a:t>
            </a:r>
            <a:endParaRPr b="1"/>
          </a:p>
        </p:txBody>
      </p:sp>
      <p:sp>
        <p:nvSpPr>
          <p:cNvPr id="109" name="Google Shape;109;p14"/>
          <p:cNvSpPr txBox="1"/>
          <p:nvPr/>
        </p:nvSpPr>
        <p:spPr>
          <a:xfrm>
            <a:off x="5424626" y="5353010"/>
            <a:ext cx="2697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</a:rPr>
              <a:t>06</a:t>
            </a:r>
            <a:endParaRPr b="1"/>
          </a:p>
        </p:txBody>
      </p:sp>
      <p:sp>
        <p:nvSpPr>
          <p:cNvPr id="110" name="Google Shape;110;p14"/>
          <p:cNvSpPr txBox="1"/>
          <p:nvPr/>
        </p:nvSpPr>
        <p:spPr>
          <a:xfrm>
            <a:off x="8916908" y="5353010"/>
            <a:ext cx="2697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</a:rPr>
              <a:t>07</a:t>
            </a:r>
            <a:endParaRPr b="1"/>
          </a:p>
        </p:txBody>
      </p:sp>
      <p:sp>
        <p:nvSpPr>
          <p:cNvPr id="111" name="Google Shape;111;p14"/>
          <p:cNvSpPr txBox="1"/>
          <p:nvPr/>
        </p:nvSpPr>
        <p:spPr>
          <a:xfrm>
            <a:off x="12408801" y="5353010"/>
            <a:ext cx="2697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</a:rPr>
              <a:t>08</a:t>
            </a:r>
            <a:endParaRPr b="1"/>
          </a:p>
        </p:txBody>
      </p:sp>
      <p:sp>
        <p:nvSpPr>
          <p:cNvPr id="112" name="Google Shape;112;p14"/>
          <p:cNvSpPr txBox="1"/>
          <p:nvPr/>
        </p:nvSpPr>
        <p:spPr>
          <a:xfrm>
            <a:off x="5625250" y="6462759"/>
            <a:ext cx="249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Limitation</a:t>
            </a:r>
            <a:endParaRPr sz="2400"/>
          </a:p>
        </p:txBody>
      </p:sp>
      <p:sp>
        <p:nvSpPr>
          <p:cNvPr id="113" name="Google Shape;113;p14"/>
          <p:cNvSpPr txBox="1"/>
          <p:nvPr/>
        </p:nvSpPr>
        <p:spPr>
          <a:xfrm>
            <a:off x="9137863" y="6462759"/>
            <a:ext cx="249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Conclusion</a:t>
            </a:r>
            <a:endParaRPr sz="2400"/>
          </a:p>
        </p:txBody>
      </p:sp>
      <p:sp>
        <p:nvSpPr>
          <p:cNvPr id="114" name="Google Shape;114;p14"/>
          <p:cNvSpPr txBox="1"/>
          <p:nvPr/>
        </p:nvSpPr>
        <p:spPr>
          <a:xfrm>
            <a:off x="12650476" y="6462759"/>
            <a:ext cx="249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Future Work</a:t>
            </a:r>
            <a:endParaRPr sz="2400"/>
          </a:p>
        </p:txBody>
      </p:sp>
      <p:sp>
        <p:nvSpPr>
          <p:cNvPr id="115" name="Google Shape;115;p14"/>
          <p:cNvSpPr txBox="1"/>
          <p:nvPr/>
        </p:nvSpPr>
        <p:spPr>
          <a:xfrm>
            <a:off x="3485365" y="1800625"/>
            <a:ext cx="1061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2262170" y="9354550"/>
            <a:ext cx="249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References</a:t>
            </a:r>
            <a:endParaRPr sz="2800"/>
          </a:p>
        </p:txBody>
      </p:sp>
      <p:sp>
        <p:nvSpPr>
          <p:cNvPr id="117" name="Google Shape;117;p14"/>
          <p:cNvSpPr txBox="1"/>
          <p:nvPr/>
        </p:nvSpPr>
        <p:spPr>
          <a:xfrm>
            <a:off x="2161775" y="8073484"/>
            <a:ext cx="2697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</a:rPr>
              <a:t>0</a:t>
            </a:r>
            <a:r>
              <a:rPr b="1" lang="en-US" sz="5499">
                <a:solidFill>
                  <a:srgbClr val="FFFFFF"/>
                </a:solidFill>
              </a:rPr>
              <a:t>9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5"/>
          <p:cNvGrpSpPr/>
          <p:nvPr/>
        </p:nvGrpSpPr>
        <p:grpSpPr>
          <a:xfrm rot="5400000">
            <a:off x="8113570" y="318682"/>
            <a:ext cx="11245613" cy="9912900"/>
            <a:chOff x="0" y="-28575"/>
            <a:chExt cx="2961788" cy="2603998"/>
          </a:xfrm>
        </p:grpSpPr>
        <p:sp>
          <p:nvSpPr>
            <p:cNvPr id="123" name="Google Shape;123;p15"/>
            <p:cNvSpPr/>
            <p:nvPr/>
          </p:nvSpPr>
          <p:spPr>
            <a:xfrm>
              <a:off x="0" y="0"/>
              <a:ext cx="2961788" cy="2575422"/>
            </a:xfrm>
            <a:custGeom>
              <a:rect b="b" l="l" r="r" t="t"/>
              <a:pathLst>
                <a:path extrusionOk="0"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  <a:ln>
              <a:noFill/>
            </a:ln>
          </p:spPr>
        </p:sp>
        <p:sp>
          <p:nvSpPr>
            <p:cNvPr id="124" name="Google Shape;124;p15"/>
            <p:cNvSpPr txBox="1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5" name="Google Shape;125;p15"/>
          <p:cNvCxnSpPr/>
          <p:nvPr/>
        </p:nvCxnSpPr>
        <p:spPr>
          <a:xfrm rot="10800000">
            <a:off x="-180268" y="8881329"/>
            <a:ext cx="14827800" cy="43200"/>
          </a:xfrm>
          <a:prstGeom prst="straightConnector1">
            <a:avLst/>
          </a:prstGeom>
          <a:noFill/>
          <a:ln cap="flat" cmpd="sng" w="76200">
            <a:solidFill>
              <a:srgbClr val="C23A9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15"/>
          <p:cNvCxnSpPr/>
          <p:nvPr/>
        </p:nvCxnSpPr>
        <p:spPr>
          <a:xfrm rot="10800000">
            <a:off x="10415725" y="327569"/>
            <a:ext cx="8347500" cy="0"/>
          </a:xfrm>
          <a:prstGeom prst="straightConnector1">
            <a:avLst/>
          </a:prstGeom>
          <a:noFill/>
          <a:ln cap="flat" cmpd="sng" w="76200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" name="Google Shape;127;p15"/>
          <p:cNvSpPr txBox="1"/>
          <p:nvPr/>
        </p:nvSpPr>
        <p:spPr>
          <a:xfrm>
            <a:off x="10415714" y="582371"/>
            <a:ext cx="689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800" u="sng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endParaRPr b="1" i="1" sz="3800" u="sng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10127150" y="1961800"/>
            <a:ext cx="609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8902550" y="1856950"/>
            <a:ext cx="9262500" cy="6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Advancements in Profound Investigation in Computerized Communications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Emphasization of the fusion of Guileless Bayes and K-Nearest Neighbors (kNN)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Deciphering emotional content within text understanding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SentimentScope: Ensuring Emotional Accuracy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Adaptability to Changing Technological Landscape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 in Mental Health Diagnosis and Treatment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communication &amp; deeper compassionate understanding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Significant Strides: &amp; Emotional Thread of the Digital World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 rot="10800000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16"/>
          <p:cNvSpPr txBox="1"/>
          <p:nvPr/>
        </p:nvSpPr>
        <p:spPr>
          <a:xfrm>
            <a:off x="2950875" y="726025"/>
            <a:ext cx="12791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3149600" y="3717250"/>
            <a:ext cx="11451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5800" u="sng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Literature Review</a:t>
            </a:r>
            <a:endParaRPr b="1" i="1" sz="5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/>
        </p:nvSpPr>
        <p:spPr>
          <a:xfrm>
            <a:off x="430350" y="923325"/>
            <a:ext cx="14672400" cy="9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Emphasization of the significance of fully annotated datasets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Flourished neural networks: Basic polarity classifiers to sophisticated emotion analysis.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Advances in digital connections and business applications.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Advances in digital connections and business applications.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Focus on multi-label deviations in emotion identification.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Improve complexity and accuracy of emotion detection algorithms.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Novel methods in sentiment analysis in social network literature.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Using sophisticated NLP techniques for interpreting intricate expressions.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Highlight CNNs’ adaptability, accuracy, and significance in human-computer interactions.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Evaluate efficacy of deep learning models in recognizing subtle emotions in facial expressions.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Demonstrate the potential of AI in comprehending intricate human expressions.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Introduce a complex feedback mechanism for comprehensive group mood understanding.</a:t>
            </a:r>
            <a:endParaRPr sz="3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/>
        </p:nvSpPr>
        <p:spPr>
          <a:xfrm>
            <a:off x="6074634" y="2096921"/>
            <a:ext cx="6138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4034745" y="7675176"/>
            <a:ext cx="340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4475132" y="8177784"/>
            <a:ext cx="237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 txBox="1"/>
          <p:nvPr/>
        </p:nvSpPr>
        <p:spPr>
          <a:xfrm>
            <a:off x="7838166" y="7675176"/>
            <a:ext cx="3288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8237584" y="8177784"/>
            <a:ext cx="237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11687512" y="7675176"/>
            <a:ext cx="291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11962323" y="8177784"/>
            <a:ext cx="237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7393791" y="1330000"/>
            <a:ext cx="3853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495900" y="151625"/>
            <a:ext cx="528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600" u="sng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495900" y="890525"/>
            <a:ext cx="758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362625" y="1033200"/>
            <a:ext cx="11850600" cy="89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❖"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an AI-based system to evaluate and interpret collective emotional responses.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❖"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 a platform for emotion detection based on machine learning in affective well-being.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❖"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Exploring capabilities of ML algorithms in detecting and interpreting human emotions.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❖"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Spatio-Temporal Self Constructing Graph Neural Network enhances emotion recognition.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❖"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Explores consciousness detection, providing deep insights into neural processes.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❖"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Investigating emotion detection using a combination of machine learning and deep learning techniques.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❖"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 the science of emotional detection and the integration of technology with emotional intelligence studies.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❖"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techniques for alertness and emotion detection in the context of e-learning.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❖"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 learner engagement and effectiveness through ML and human-computer interaction integration.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19"/>
          <p:cNvSpPr txBox="1"/>
          <p:nvPr/>
        </p:nvSpPr>
        <p:spPr>
          <a:xfrm>
            <a:off x="1622987" y="3491865"/>
            <a:ext cx="654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 txBox="1"/>
          <p:nvPr/>
        </p:nvSpPr>
        <p:spPr>
          <a:xfrm>
            <a:off x="9144000" y="3434715"/>
            <a:ext cx="7589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1346762" y="4492688"/>
            <a:ext cx="654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 txBox="1"/>
          <p:nvPr/>
        </p:nvSpPr>
        <p:spPr>
          <a:xfrm>
            <a:off x="5823825" y="192625"/>
            <a:ext cx="5778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400" u="sng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</a:t>
            </a:r>
            <a:endParaRPr b="1" i="1" sz="6400" u="sng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967250" y="1647550"/>
            <a:ext cx="8073900" cy="79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Kaggle website.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Volume : Around 4001 tweets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Columns: "Tweet id", "Sentiment" &amp;  "Content"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Textual Nuances: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"Content" provides a comprehensive examination of textual nuances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Covers a wide range of emotions and themes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Classification: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"Emotion" column classifies the profound tone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Priceless device for assessing the densities of human articulation and feeling using web-based entertainment data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9840275" y="1647550"/>
            <a:ext cx="65124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Applications: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Opinion Analysis: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NLP (Natural Language Processing)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Human Emotions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Monitoring</a:t>
            </a:r>
            <a:endParaRPr sz="2600">
              <a:solidFill>
                <a:schemeClr val="lt1"/>
              </a:solidFill>
              <a:highlight>
                <a:srgbClr val="34354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9840275" y="5722525"/>
            <a:ext cx="6860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Significance: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Valuable resource for NLP research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Enhances understanding of human emotions in web-based entertainment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20"/>
          <p:cNvSpPr txBox="1"/>
          <p:nvPr/>
        </p:nvSpPr>
        <p:spPr>
          <a:xfrm>
            <a:off x="2873400" y="336075"/>
            <a:ext cx="1180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7200" u="sng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Data Collection</a:t>
            </a:r>
            <a:endParaRPr b="1" i="1" sz="7200" u="sng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2473800" y="2118875"/>
            <a:ext cx="14087700" cy="1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1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ssistant"/>
              <a:buChar char="●"/>
            </a:pPr>
            <a:r>
              <a:rPr lang="en-US" sz="4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For gathering tweets from kaggle and other resources.</a:t>
            </a:r>
            <a:endParaRPr sz="43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501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ssistant"/>
              <a:buChar char="●"/>
            </a:pPr>
            <a:r>
              <a:rPr lang="en-US" sz="4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Focus on multi-label deviations in emotion </a:t>
            </a:r>
            <a:r>
              <a:rPr lang="en-US" sz="4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identification</a:t>
            </a:r>
            <a:endParaRPr sz="43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21"/>
          <p:cNvSpPr txBox="1"/>
          <p:nvPr/>
        </p:nvSpPr>
        <p:spPr>
          <a:xfrm>
            <a:off x="2995925" y="295075"/>
            <a:ext cx="11803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4900" u="sng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Data Cleaning &amp; Pre-processing</a:t>
            </a:r>
            <a:endParaRPr sz="4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2258525" y="1934425"/>
            <a:ext cx="15122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Char char="★"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leaning of information base and removal of superfluous letters, symbols, and URLs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Char char="★"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Tokenization: Breaking text into words or phrases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